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67" r:id="rId5"/>
    <p:sldId id="274" r:id="rId6"/>
    <p:sldId id="278" r:id="rId7"/>
    <p:sldId id="275" r:id="rId8"/>
    <p:sldId id="276" r:id="rId9"/>
    <p:sldId id="277" r:id="rId10"/>
    <p:sldId id="280" r:id="rId11"/>
    <p:sldId id="260" r:id="rId12"/>
    <p:sldId id="279" r:id="rId13"/>
    <p:sldId id="281" r:id="rId14"/>
    <p:sldId id="284" r:id="rId15"/>
    <p:sldId id="282" r:id="rId16"/>
    <p:sldId id="283" r:id="rId17"/>
    <p:sldId id="285" r:id="rId18"/>
    <p:sldId id="259" r:id="rId19"/>
    <p:sldId id="273" r:id="rId20"/>
    <p:sldId id="268" r:id="rId21"/>
    <p:sldId id="269" r:id="rId22"/>
    <p:sldId id="270" r:id="rId23"/>
    <p:sldId id="271" r:id="rId24"/>
    <p:sldId id="272" r:id="rId25"/>
    <p:sldId id="261" r:id="rId26"/>
    <p:sldId id="263" r:id="rId27"/>
    <p:sldId id="264" r:id="rId28"/>
    <p:sldId id="265" r:id="rId29"/>
    <p:sldId id="266" r:id="rId30"/>
    <p:sldId id="26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9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8A19C-DD00-492B-98BF-8FD34BDA693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B096DC-4F86-4C69-8F40-ACD852E7C84C}">
      <dgm:prSet phldrT="[Text]"/>
      <dgm:spPr/>
      <dgm:t>
        <a:bodyPr/>
        <a:lstStyle/>
        <a:p>
          <a:r>
            <a:rPr lang="en-US" dirty="0" smtClean="0"/>
            <a:t>Email</a:t>
          </a:r>
          <a:endParaRPr lang="en-US" dirty="0"/>
        </a:p>
      </dgm:t>
    </dgm:pt>
    <dgm:pt modelId="{A5029F6B-FA9D-40E0-ABCE-0B2BC5534191}" type="parTrans" cxnId="{E3890D37-BD02-41CF-A65F-5C950B8A198D}">
      <dgm:prSet/>
      <dgm:spPr/>
      <dgm:t>
        <a:bodyPr/>
        <a:lstStyle/>
        <a:p>
          <a:endParaRPr lang="en-US"/>
        </a:p>
      </dgm:t>
    </dgm:pt>
    <dgm:pt modelId="{8F4E12D0-01CD-4FD1-AA69-99995FFE8501}" type="sibTrans" cxnId="{E3890D37-BD02-41CF-A65F-5C950B8A198D}">
      <dgm:prSet/>
      <dgm:spPr/>
      <dgm:t>
        <a:bodyPr/>
        <a:lstStyle/>
        <a:p>
          <a:endParaRPr lang="en-US"/>
        </a:p>
      </dgm:t>
    </dgm:pt>
    <dgm:pt modelId="{0FCE0837-8687-4F57-B6EB-9CAE2548037B}">
      <dgm:prSet phldrT="[Text]"/>
      <dgm:spPr/>
      <dgm:t>
        <a:bodyPr/>
        <a:lstStyle/>
        <a:p>
          <a:r>
            <a:rPr lang="en-US" dirty="0" smtClean="0"/>
            <a:t>Organic</a:t>
          </a:r>
          <a:endParaRPr lang="en-US" dirty="0"/>
        </a:p>
      </dgm:t>
    </dgm:pt>
    <dgm:pt modelId="{97C4CA60-CCF8-4A7A-92C1-B8CFBB92C61B}" type="parTrans" cxnId="{B1B05EA3-E25C-4C0C-9D00-A4C9FD4A1158}">
      <dgm:prSet/>
      <dgm:spPr/>
      <dgm:t>
        <a:bodyPr/>
        <a:lstStyle/>
        <a:p>
          <a:endParaRPr lang="en-US"/>
        </a:p>
      </dgm:t>
    </dgm:pt>
    <dgm:pt modelId="{2A0592D6-1B35-4245-B3E0-40AC93661167}" type="sibTrans" cxnId="{B1B05EA3-E25C-4C0C-9D00-A4C9FD4A1158}">
      <dgm:prSet/>
      <dgm:spPr/>
      <dgm:t>
        <a:bodyPr/>
        <a:lstStyle/>
        <a:p>
          <a:endParaRPr lang="en-US"/>
        </a:p>
      </dgm:t>
    </dgm:pt>
    <dgm:pt modelId="{7F3D6E60-8B1E-4C22-AFE1-8E19DBD10A20}">
      <dgm:prSet phldrT="[Text]"/>
      <dgm:spPr/>
      <dgm:t>
        <a:bodyPr/>
        <a:lstStyle/>
        <a:p>
          <a:r>
            <a:rPr lang="en-US" dirty="0" smtClean="0"/>
            <a:t>Rented </a:t>
          </a:r>
          <a:endParaRPr lang="en-US" dirty="0"/>
        </a:p>
      </dgm:t>
    </dgm:pt>
    <dgm:pt modelId="{973C5589-EE6F-489D-B494-B9B88284C58C}" type="parTrans" cxnId="{05E1E2E7-EE39-4B1D-9980-BD221F304F0D}">
      <dgm:prSet/>
      <dgm:spPr/>
      <dgm:t>
        <a:bodyPr/>
        <a:lstStyle/>
        <a:p>
          <a:endParaRPr lang="en-US"/>
        </a:p>
      </dgm:t>
    </dgm:pt>
    <dgm:pt modelId="{34B9CD03-D538-424A-8F05-68B0E365B3B9}" type="sibTrans" cxnId="{05E1E2E7-EE39-4B1D-9980-BD221F304F0D}">
      <dgm:prSet/>
      <dgm:spPr/>
      <dgm:t>
        <a:bodyPr/>
        <a:lstStyle/>
        <a:p>
          <a:endParaRPr lang="en-US"/>
        </a:p>
      </dgm:t>
    </dgm:pt>
    <dgm:pt modelId="{5A8CE6C6-861A-47CC-AA05-51039E064B0F}">
      <dgm:prSet phldrT="[Text]"/>
      <dgm:spPr/>
      <dgm:t>
        <a:bodyPr/>
        <a:lstStyle/>
        <a:p>
          <a:r>
            <a:rPr lang="en-US" dirty="0" smtClean="0"/>
            <a:t>Online Ads</a:t>
          </a:r>
          <a:endParaRPr lang="en-US" dirty="0"/>
        </a:p>
      </dgm:t>
    </dgm:pt>
    <dgm:pt modelId="{016BDFD6-E5C5-4AA6-8525-F822C20F8A54}" type="parTrans" cxnId="{8A730D7F-4118-4030-BA7F-14AF6662F893}">
      <dgm:prSet/>
      <dgm:spPr/>
      <dgm:t>
        <a:bodyPr/>
        <a:lstStyle/>
        <a:p>
          <a:endParaRPr lang="en-US"/>
        </a:p>
      </dgm:t>
    </dgm:pt>
    <dgm:pt modelId="{03FE7F93-250E-48C2-8BF6-422359540463}" type="sibTrans" cxnId="{8A730D7F-4118-4030-BA7F-14AF6662F893}">
      <dgm:prSet/>
      <dgm:spPr/>
      <dgm:t>
        <a:bodyPr/>
        <a:lstStyle/>
        <a:p>
          <a:endParaRPr lang="en-US"/>
        </a:p>
      </dgm:t>
    </dgm:pt>
    <dgm:pt modelId="{F02E64EB-D748-486F-9781-FC2A00A3F4F0}">
      <dgm:prSet phldrT="[Text]"/>
      <dgm:spPr/>
      <dgm:t>
        <a:bodyPr/>
        <a:lstStyle/>
        <a:p>
          <a:r>
            <a:rPr lang="en-US" dirty="0" smtClean="0"/>
            <a:t>Search</a:t>
          </a:r>
          <a:endParaRPr lang="en-US" dirty="0"/>
        </a:p>
      </dgm:t>
    </dgm:pt>
    <dgm:pt modelId="{77E53A6D-51B5-47D0-B160-7AE5FBF6B6F7}" type="parTrans" cxnId="{05D5DF57-70FD-43EB-A7B7-9909AF2E5E95}">
      <dgm:prSet/>
      <dgm:spPr/>
      <dgm:t>
        <a:bodyPr/>
        <a:lstStyle/>
        <a:p>
          <a:endParaRPr lang="en-US"/>
        </a:p>
      </dgm:t>
    </dgm:pt>
    <dgm:pt modelId="{D62265F1-2898-4631-97C9-45D0D87D35BC}" type="sibTrans" cxnId="{05D5DF57-70FD-43EB-A7B7-9909AF2E5E95}">
      <dgm:prSet/>
      <dgm:spPr/>
      <dgm:t>
        <a:bodyPr/>
        <a:lstStyle/>
        <a:p>
          <a:endParaRPr lang="en-US"/>
        </a:p>
      </dgm:t>
    </dgm:pt>
    <dgm:pt modelId="{E0D78C8B-8AD7-4C41-80D9-05B97B786468}">
      <dgm:prSet phldrT="[Text]"/>
      <dgm:spPr/>
      <dgm:t>
        <a:bodyPr/>
        <a:lstStyle/>
        <a:p>
          <a:r>
            <a:rPr lang="en-US" dirty="0" smtClean="0"/>
            <a:t>Re-targeted</a:t>
          </a:r>
          <a:endParaRPr lang="en-US" dirty="0"/>
        </a:p>
      </dgm:t>
    </dgm:pt>
    <dgm:pt modelId="{F6B732D3-7082-4ABC-A2E8-CB368CB4292C}" type="parTrans" cxnId="{9F5DE228-D043-46F8-94C6-2DCFB50C932E}">
      <dgm:prSet/>
      <dgm:spPr/>
      <dgm:t>
        <a:bodyPr/>
        <a:lstStyle/>
        <a:p>
          <a:endParaRPr lang="en-US"/>
        </a:p>
      </dgm:t>
    </dgm:pt>
    <dgm:pt modelId="{A471BC2D-AF27-40D2-A323-E2C1027A3D1C}" type="sibTrans" cxnId="{9F5DE228-D043-46F8-94C6-2DCFB50C932E}">
      <dgm:prSet/>
      <dgm:spPr/>
      <dgm:t>
        <a:bodyPr/>
        <a:lstStyle/>
        <a:p>
          <a:endParaRPr lang="en-US"/>
        </a:p>
      </dgm:t>
    </dgm:pt>
    <dgm:pt modelId="{CE5558FA-7BAB-4C4F-8546-867820528BD3}">
      <dgm:prSet phldrT="[Text]"/>
      <dgm:spPr/>
      <dgm:t>
        <a:bodyPr/>
        <a:lstStyle/>
        <a:p>
          <a:r>
            <a:rPr lang="en-US" dirty="0" smtClean="0"/>
            <a:t>Other</a:t>
          </a:r>
          <a:endParaRPr lang="en-US" dirty="0"/>
        </a:p>
      </dgm:t>
    </dgm:pt>
    <dgm:pt modelId="{790D9B30-0705-4D54-908E-2D8143603875}" type="parTrans" cxnId="{E5FFC1D3-8541-45EF-BD76-0A017E12F8AB}">
      <dgm:prSet/>
      <dgm:spPr/>
      <dgm:t>
        <a:bodyPr/>
        <a:lstStyle/>
        <a:p>
          <a:endParaRPr lang="en-US"/>
        </a:p>
      </dgm:t>
    </dgm:pt>
    <dgm:pt modelId="{F985FDE2-4FD6-420A-A448-4D6EE7FD9553}" type="sibTrans" cxnId="{E5FFC1D3-8541-45EF-BD76-0A017E12F8AB}">
      <dgm:prSet/>
      <dgm:spPr/>
      <dgm:t>
        <a:bodyPr/>
        <a:lstStyle/>
        <a:p>
          <a:endParaRPr lang="en-US"/>
        </a:p>
      </dgm:t>
    </dgm:pt>
    <dgm:pt modelId="{748ADE83-9CBE-45E2-B833-DD6E1AFE6FAA}">
      <dgm:prSet phldrT="[Text]"/>
      <dgm:spPr/>
      <dgm:t>
        <a:bodyPr/>
        <a:lstStyle/>
        <a:p>
          <a:r>
            <a:rPr lang="en-US" dirty="0" smtClean="0"/>
            <a:t>Facebook</a:t>
          </a:r>
          <a:endParaRPr lang="en-US" dirty="0"/>
        </a:p>
      </dgm:t>
    </dgm:pt>
    <dgm:pt modelId="{E880EBF6-DDEE-4BFE-A3BA-0AF72B4D8CCF}" type="parTrans" cxnId="{0517FE04-FFEE-4E55-822C-87CF7C938913}">
      <dgm:prSet/>
      <dgm:spPr/>
      <dgm:t>
        <a:bodyPr/>
        <a:lstStyle/>
        <a:p>
          <a:endParaRPr lang="en-US"/>
        </a:p>
      </dgm:t>
    </dgm:pt>
    <dgm:pt modelId="{73D53CB2-E6F0-4043-B8B9-57D744A7E153}" type="sibTrans" cxnId="{0517FE04-FFEE-4E55-822C-87CF7C938913}">
      <dgm:prSet/>
      <dgm:spPr/>
      <dgm:t>
        <a:bodyPr/>
        <a:lstStyle/>
        <a:p>
          <a:endParaRPr lang="en-US"/>
        </a:p>
      </dgm:t>
    </dgm:pt>
    <dgm:pt modelId="{A95D7249-B5A2-487A-AF22-06174F404D75}">
      <dgm:prSet phldrT="[Text]"/>
      <dgm:spPr/>
      <dgm:t>
        <a:bodyPr/>
        <a:lstStyle/>
        <a:p>
          <a:r>
            <a:rPr lang="en-US" dirty="0" smtClean="0"/>
            <a:t>Exchanged</a:t>
          </a:r>
          <a:endParaRPr lang="en-US" dirty="0"/>
        </a:p>
      </dgm:t>
    </dgm:pt>
    <dgm:pt modelId="{978B51B4-B201-4C29-8B32-E9359D269BBB}" type="parTrans" cxnId="{1B96C8F1-05D6-47A7-8078-B6C4B29A02A6}">
      <dgm:prSet/>
      <dgm:spPr/>
      <dgm:t>
        <a:bodyPr/>
        <a:lstStyle/>
        <a:p>
          <a:endParaRPr lang="en-US"/>
        </a:p>
      </dgm:t>
    </dgm:pt>
    <dgm:pt modelId="{C1EB76BD-7008-4BFF-8E59-E27F99C8835F}" type="sibTrans" cxnId="{1B96C8F1-05D6-47A7-8078-B6C4B29A02A6}">
      <dgm:prSet/>
      <dgm:spPr/>
      <dgm:t>
        <a:bodyPr/>
        <a:lstStyle/>
        <a:p>
          <a:endParaRPr lang="en-US"/>
        </a:p>
      </dgm:t>
    </dgm:pt>
    <dgm:pt modelId="{F1E07203-8727-4D11-B866-1ED2FEB24869}">
      <dgm:prSet phldrT="[Text]"/>
      <dgm:spPr/>
      <dgm:t>
        <a:bodyPr/>
        <a:lstStyle/>
        <a:p>
          <a:r>
            <a:rPr lang="en-US" dirty="0" smtClean="0"/>
            <a:t>Twitter</a:t>
          </a:r>
          <a:endParaRPr lang="en-US" dirty="0"/>
        </a:p>
      </dgm:t>
    </dgm:pt>
    <dgm:pt modelId="{79E4763B-08D5-4388-9008-76AC7F7EAFF0}" type="parTrans" cxnId="{E177B6C5-6A3C-4940-A8CC-B30A670CA376}">
      <dgm:prSet/>
      <dgm:spPr/>
    </dgm:pt>
    <dgm:pt modelId="{DE90F164-A140-4EE3-86AE-8A226EF9B912}" type="sibTrans" cxnId="{E177B6C5-6A3C-4940-A8CC-B30A670CA376}">
      <dgm:prSet/>
      <dgm:spPr/>
    </dgm:pt>
    <dgm:pt modelId="{4B657D40-6410-4195-BBA0-E7A2A9DCF631}">
      <dgm:prSet phldrT="[Text]"/>
      <dgm:spPr/>
      <dgm:t>
        <a:bodyPr/>
        <a:lstStyle/>
        <a:p>
          <a:r>
            <a:rPr lang="en-US" dirty="0" smtClean="0"/>
            <a:t>Earned Media</a:t>
          </a:r>
          <a:endParaRPr lang="en-US" dirty="0"/>
        </a:p>
      </dgm:t>
    </dgm:pt>
    <dgm:pt modelId="{9EC7D265-024D-475C-A715-9A603EFFBB64}" type="parTrans" cxnId="{E3E7AF99-8CA5-451A-B134-13185A373246}">
      <dgm:prSet/>
      <dgm:spPr/>
    </dgm:pt>
    <dgm:pt modelId="{E37B74E2-15CF-44E6-BCB7-E98194CD8B7A}" type="sibTrans" cxnId="{E3E7AF99-8CA5-451A-B134-13185A373246}">
      <dgm:prSet/>
      <dgm:spPr/>
    </dgm:pt>
    <dgm:pt modelId="{253074AE-3F93-459F-8337-E1DC9F02387F}">
      <dgm:prSet phldrT="[Text]"/>
      <dgm:spPr/>
      <dgm:t>
        <a:bodyPr/>
        <a:lstStyle/>
        <a:p>
          <a:r>
            <a:rPr lang="en-US" dirty="0" smtClean="0"/>
            <a:t>Targeted Display</a:t>
          </a:r>
          <a:endParaRPr lang="en-US" dirty="0"/>
        </a:p>
      </dgm:t>
    </dgm:pt>
    <dgm:pt modelId="{3482EEAE-C21E-45BC-BBCE-9B648807C5A7}" type="parTrans" cxnId="{CE25696F-585E-4585-B673-E4672D8DE2EA}">
      <dgm:prSet/>
      <dgm:spPr/>
    </dgm:pt>
    <dgm:pt modelId="{81682D41-62FA-41E8-AD14-62DC830B3708}" type="sibTrans" cxnId="{CE25696F-585E-4585-B673-E4672D8DE2EA}">
      <dgm:prSet/>
      <dgm:spPr/>
    </dgm:pt>
    <dgm:pt modelId="{AA60E801-DD92-430C-999D-5D48C48D008C}" type="pres">
      <dgm:prSet presAssocID="{2DA8A19C-DD00-492B-98BF-8FD34BDA69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641312-958F-411A-8B15-528A33401883}" type="pres">
      <dgm:prSet presAssocID="{0AB096DC-4F86-4C69-8F40-ACD852E7C84C}" presName="composite" presStyleCnt="0"/>
      <dgm:spPr/>
    </dgm:pt>
    <dgm:pt modelId="{DA11E1B8-73BF-4491-870D-8697F56DD84A}" type="pres">
      <dgm:prSet presAssocID="{0AB096DC-4F86-4C69-8F40-ACD852E7C84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D99B3-C9B9-4CB5-8ABC-BA17D6D043C4}" type="pres">
      <dgm:prSet presAssocID="{0AB096DC-4F86-4C69-8F40-ACD852E7C84C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24EE8F-51F3-4CC3-BF32-EE32C4901664}" type="pres">
      <dgm:prSet presAssocID="{8F4E12D0-01CD-4FD1-AA69-99995FFE8501}" presName="space" presStyleCnt="0"/>
      <dgm:spPr/>
    </dgm:pt>
    <dgm:pt modelId="{6D5BDEC5-566C-4E3A-98E8-F5A95463D13F}" type="pres">
      <dgm:prSet presAssocID="{5A8CE6C6-861A-47CC-AA05-51039E064B0F}" presName="composite" presStyleCnt="0"/>
      <dgm:spPr/>
    </dgm:pt>
    <dgm:pt modelId="{87507413-7108-4DD1-B5CE-159143CC0832}" type="pres">
      <dgm:prSet presAssocID="{5A8CE6C6-861A-47CC-AA05-51039E064B0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AB4E6F-3F91-4910-83F9-A317BBB93207}" type="pres">
      <dgm:prSet presAssocID="{5A8CE6C6-861A-47CC-AA05-51039E064B0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A2FB9A-3663-4767-B06A-64AAA4F006CD}" type="pres">
      <dgm:prSet presAssocID="{03FE7F93-250E-48C2-8BF6-422359540463}" presName="space" presStyleCnt="0"/>
      <dgm:spPr/>
    </dgm:pt>
    <dgm:pt modelId="{26FF47AF-A9F0-410D-8379-5EA22E99888B}" type="pres">
      <dgm:prSet presAssocID="{CE5558FA-7BAB-4C4F-8546-867820528BD3}" presName="composite" presStyleCnt="0"/>
      <dgm:spPr/>
    </dgm:pt>
    <dgm:pt modelId="{63C7E20F-331A-489C-9F86-96C551694FC2}" type="pres">
      <dgm:prSet presAssocID="{CE5558FA-7BAB-4C4F-8546-867820528BD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8D3FF5-D91E-4F47-B6E9-430BDC054819}" type="pres">
      <dgm:prSet presAssocID="{CE5558FA-7BAB-4C4F-8546-867820528BD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E16867-FBE3-434C-803F-B987CAA42E21}" type="presOf" srcId="{4B657D40-6410-4195-BBA0-E7A2A9DCF631}" destId="{7A8D3FF5-D91E-4F47-B6E9-430BDC054819}" srcOrd="0" destOrd="2" presId="urn:microsoft.com/office/officeart/2005/8/layout/hList1"/>
    <dgm:cxn modelId="{05E1E2E7-EE39-4B1D-9980-BD221F304F0D}" srcId="{0AB096DC-4F86-4C69-8F40-ACD852E7C84C}" destId="{7F3D6E60-8B1E-4C22-AFE1-8E19DBD10A20}" srcOrd="1" destOrd="0" parTransId="{973C5589-EE6F-489D-B494-B9B88284C58C}" sibTransId="{34B9CD03-D538-424A-8F05-68B0E365B3B9}"/>
    <dgm:cxn modelId="{16F99E69-4FE8-489D-9D7C-FF2799CCA5AC}" type="presOf" srcId="{2DA8A19C-DD00-492B-98BF-8FD34BDA6937}" destId="{AA60E801-DD92-430C-999D-5D48C48D008C}" srcOrd="0" destOrd="0" presId="urn:microsoft.com/office/officeart/2005/8/layout/hList1"/>
    <dgm:cxn modelId="{E5FFC1D3-8541-45EF-BD76-0A017E12F8AB}" srcId="{2DA8A19C-DD00-492B-98BF-8FD34BDA6937}" destId="{CE5558FA-7BAB-4C4F-8546-867820528BD3}" srcOrd="2" destOrd="0" parTransId="{790D9B30-0705-4D54-908E-2D8143603875}" sibTransId="{F985FDE2-4FD6-420A-A448-4D6EE7FD9553}"/>
    <dgm:cxn modelId="{05C3DB6E-8987-4A0A-914E-28212234258C}" type="presOf" srcId="{A95D7249-B5A2-487A-AF22-06174F404D75}" destId="{725D99B3-C9B9-4CB5-8ABC-BA17D6D043C4}" srcOrd="0" destOrd="2" presId="urn:microsoft.com/office/officeart/2005/8/layout/hList1"/>
    <dgm:cxn modelId="{70B109F8-0CDB-4E42-8310-992C6873AE19}" type="presOf" srcId="{F02E64EB-D748-486F-9781-FC2A00A3F4F0}" destId="{03AB4E6F-3F91-4910-83F9-A317BBB93207}" srcOrd="0" destOrd="0" presId="urn:microsoft.com/office/officeart/2005/8/layout/hList1"/>
    <dgm:cxn modelId="{A158D5B4-17E1-4DF5-B2BD-8B2B1CA2A8F4}" type="presOf" srcId="{0FCE0837-8687-4F57-B6EB-9CAE2548037B}" destId="{725D99B3-C9B9-4CB5-8ABC-BA17D6D043C4}" srcOrd="0" destOrd="0" presId="urn:microsoft.com/office/officeart/2005/8/layout/hList1"/>
    <dgm:cxn modelId="{94E37D44-7149-4634-83B0-BA252928ECAD}" type="presOf" srcId="{7F3D6E60-8B1E-4C22-AFE1-8E19DBD10A20}" destId="{725D99B3-C9B9-4CB5-8ABC-BA17D6D043C4}" srcOrd="0" destOrd="1" presId="urn:microsoft.com/office/officeart/2005/8/layout/hList1"/>
    <dgm:cxn modelId="{0517FE04-FFEE-4E55-822C-87CF7C938913}" srcId="{CE5558FA-7BAB-4C4F-8546-867820528BD3}" destId="{748ADE83-9CBE-45E2-B833-DD6E1AFE6FAA}" srcOrd="0" destOrd="0" parTransId="{E880EBF6-DDEE-4BFE-A3BA-0AF72B4D8CCF}" sibTransId="{73D53CB2-E6F0-4043-B8B9-57D744A7E153}"/>
    <dgm:cxn modelId="{CE25696F-585E-4585-B673-E4672D8DE2EA}" srcId="{5A8CE6C6-861A-47CC-AA05-51039E064B0F}" destId="{253074AE-3F93-459F-8337-E1DC9F02387F}" srcOrd="2" destOrd="0" parTransId="{3482EEAE-C21E-45BC-BBCE-9B648807C5A7}" sibTransId="{81682D41-62FA-41E8-AD14-62DC830B3708}"/>
    <dgm:cxn modelId="{1024C742-91E3-4EE5-96A9-E0F30334DCB1}" type="presOf" srcId="{E0D78C8B-8AD7-4C41-80D9-05B97B786468}" destId="{03AB4E6F-3F91-4910-83F9-A317BBB93207}" srcOrd="0" destOrd="1" presId="urn:microsoft.com/office/officeart/2005/8/layout/hList1"/>
    <dgm:cxn modelId="{1B96C8F1-05D6-47A7-8078-B6C4B29A02A6}" srcId="{0AB096DC-4F86-4C69-8F40-ACD852E7C84C}" destId="{A95D7249-B5A2-487A-AF22-06174F404D75}" srcOrd="2" destOrd="0" parTransId="{978B51B4-B201-4C29-8B32-E9359D269BBB}" sibTransId="{C1EB76BD-7008-4BFF-8E59-E27F99C8835F}"/>
    <dgm:cxn modelId="{9F5DE228-D043-46F8-94C6-2DCFB50C932E}" srcId="{5A8CE6C6-861A-47CC-AA05-51039E064B0F}" destId="{E0D78C8B-8AD7-4C41-80D9-05B97B786468}" srcOrd="1" destOrd="0" parTransId="{F6B732D3-7082-4ABC-A2E8-CB368CB4292C}" sibTransId="{A471BC2D-AF27-40D2-A323-E2C1027A3D1C}"/>
    <dgm:cxn modelId="{B1B05EA3-E25C-4C0C-9D00-A4C9FD4A1158}" srcId="{0AB096DC-4F86-4C69-8F40-ACD852E7C84C}" destId="{0FCE0837-8687-4F57-B6EB-9CAE2548037B}" srcOrd="0" destOrd="0" parTransId="{97C4CA60-CCF8-4A7A-92C1-B8CFBB92C61B}" sibTransId="{2A0592D6-1B35-4245-B3E0-40AC93661167}"/>
    <dgm:cxn modelId="{05D5DF57-70FD-43EB-A7B7-9909AF2E5E95}" srcId="{5A8CE6C6-861A-47CC-AA05-51039E064B0F}" destId="{F02E64EB-D748-486F-9781-FC2A00A3F4F0}" srcOrd="0" destOrd="0" parTransId="{77E53A6D-51B5-47D0-B160-7AE5FBF6B6F7}" sibTransId="{D62265F1-2898-4631-97C9-45D0D87D35BC}"/>
    <dgm:cxn modelId="{145E77AE-B0E7-4F9A-BC1A-90459655847E}" type="presOf" srcId="{F1E07203-8727-4D11-B866-1ED2FEB24869}" destId="{7A8D3FF5-D91E-4F47-B6E9-430BDC054819}" srcOrd="0" destOrd="1" presId="urn:microsoft.com/office/officeart/2005/8/layout/hList1"/>
    <dgm:cxn modelId="{74174A57-9C8A-48D0-8D4E-60A46257755A}" type="presOf" srcId="{5A8CE6C6-861A-47CC-AA05-51039E064B0F}" destId="{87507413-7108-4DD1-B5CE-159143CC0832}" srcOrd="0" destOrd="0" presId="urn:microsoft.com/office/officeart/2005/8/layout/hList1"/>
    <dgm:cxn modelId="{E15E1B19-A39C-42EE-8CD7-F9E91EDDA135}" type="presOf" srcId="{CE5558FA-7BAB-4C4F-8546-867820528BD3}" destId="{63C7E20F-331A-489C-9F86-96C551694FC2}" srcOrd="0" destOrd="0" presId="urn:microsoft.com/office/officeart/2005/8/layout/hList1"/>
    <dgm:cxn modelId="{3B3921C9-4293-4705-8B64-EB33F9070EC8}" type="presOf" srcId="{748ADE83-9CBE-45E2-B833-DD6E1AFE6FAA}" destId="{7A8D3FF5-D91E-4F47-B6E9-430BDC054819}" srcOrd="0" destOrd="0" presId="urn:microsoft.com/office/officeart/2005/8/layout/hList1"/>
    <dgm:cxn modelId="{8A730D7F-4118-4030-BA7F-14AF6662F893}" srcId="{2DA8A19C-DD00-492B-98BF-8FD34BDA6937}" destId="{5A8CE6C6-861A-47CC-AA05-51039E064B0F}" srcOrd="1" destOrd="0" parTransId="{016BDFD6-E5C5-4AA6-8525-F822C20F8A54}" sibTransId="{03FE7F93-250E-48C2-8BF6-422359540463}"/>
    <dgm:cxn modelId="{E177B6C5-6A3C-4940-A8CC-B30A670CA376}" srcId="{CE5558FA-7BAB-4C4F-8546-867820528BD3}" destId="{F1E07203-8727-4D11-B866-1ED2FEB24869}" srcOrd="1" destOrd="0" parTransId="{79E4763B-08D5-4388-9008-76AC7F7EAFF0}" sibTransId="{DE90F164-A140-4EE3-86AE-8A226EF9B912}"/>
    <dgm:cxn modelId="{E3890D37-BD02-41CF-A65F-5C950B8A198D}" srcId="{2DA8A19C-DD00-492B-98BF-8FD34BDA6937}" destId="{0AB096DC-4F86-4C69-8F40-ACD852E7C84C}" srcOrd="0" destOrd="0" parTransId="{A5029F6B-FA9D-40E0-ABCE-0B2BC5534191}" sibTransId="{8F4E12D0-01CD-4FD1-AA69-99995FFE8501}"/>
    <dgm:cxn modelId="{E3E7AF99-8CA5-451A-B134-13185A373246}" srcId="{CE5558FA-7BAB-4C4F-8546-867820528BD3}" destId="{4B657D40-6410-4195-BBA0-E7A2A9DCF631}" srcOrd="2" destOrd="0" parTransId="{9EC7D265-024D-475C-A715-9A603EFFBB64}" sibTransId="{E37B74E2-15CF-44E6-BCB7-E98194CD8B7A}"/>
    <dgm:cxn modelId="{A874F56B-B44B-4083-B81B-593A1DEADD0D}" type="presOf" srcId="{253074AE-3F93-459F-8337-E1DC9F02387F}" destId="{03AB4E6F-3F91-4910-83F9-A317BBB93207}" srcOrd="0" destOrd="2" presId="urn:microsoft.com/office/officeart/2005/8/layout/hList1"/>
    <dgm:cxn modelId="{5F5E9DC2-3117-4CD9-87A8-38E33C7BD5EC}" type="presOf" srcId="{0AB096DC-4F86-4C69-8F40-ACD852E7C84C}" destId="{DA11E1B8-73BF-4491-870D-8697F56DD84A}" srcOrd="0" destOrd="0" presId="urn:microsoft.com/office/officeart/2005/8/layout/hList1"/>
    <dgm:cxn modelId="{EFB5E6FD-9A29-48A6-82D8-4F15B8F5FD7D}" type="presParOf" srcId="{AA60E801-DD92-430C-999D-5D48C48D008C}" destId="{68641312-958F-411A-8B15-528A33401883}" srcOrd="0" destOrd="0" presId="urn:microsoft.com/office/officeart/2005/8/layout/hList1"/>
    <dgm:cxn modelId="{3B1E4AC0-6887-408E-90B5-20997C84F98B}" type="presParOf" srcId="{68641312-958F-411A-8B15-528A33401883}" destId="{DA11E1B8-73BF-4491-870D-8697F56DD84A}" srcOrd="0" destOrd="0" presId="urn:microsoft.com/office/officeart/2005/8/layout/hList1"/>
    <dgm:cxn modelId="{BBF5B35B-EB17-428B-809D-466656A0F361}" type="presParOf" srcId="{68641312-958F-411A-8B15-528A33401883}" destId="{725D99B3-C9B9-4CB5-8ABC-BA17D6D043C4}" srcOrd="1" destOrd="0" presId="urn:microsoft.com/office/officeart/2005/8/layout/hList1"/>
    <dgm:cxn modelId="{9103E514-AD11-4263-B17D-ABC0CC459257}" type="presParOf" srcId="{AA60E801-DD92-430C-999D-5D48C48D008C}" destId="{9C24EE8F-51F3-4CC3-BF32-EE32C4901664}" srcOrd="1" destOrd="0" presId="urn:microsoft.com/office/officeart/2005/8/layout/hList1"/>
    <dgm:cxn modelId="{334243EA-2C17-4534-B3D1-1C734AB9638F}" type="presParOf" srcId="{AA60E801-DD92-430C-999D-5D48C48D008C}" destId="{6D5BDEC5-566C-4E3A-98E8-F5A95463D13F}" srcOrd="2" destOrd="0" presId="urn:microsoft.com/office/officeart/2005/8/layout/hList1"/>
    <dgm:cxn modelId="{85E94DEF-1F55-4E90-8F53-EB5BA2F7E10A}" type="presParOf" srcId="{6D5BDEC5-566C-4E3A-98E8-F5A95463D13F}" destId="{87507413-7108-4DD1-B5CE-159143CC0832}" srcOrd="0" destOrd="0" presId="urn:microsoft.com/office/officeart/2005/8/layout/hList1"/>
    <dgm:cxn modelId="{4332B32E-C46B-4315-9EBC-B25D82225830}" type="presParOf" srcId="{6D5BDEC5-566C-4E3A-98E8-F5A95463D13F}" destId="{03AB4E6F-3F91-4910-83F9-A317BBB93207}" srcOrd="1" destOrd="0" presId="urn:microsoft.com/office/officeart/2005/8/layout/hList1"/>
    <dgm:cxn modelId="{8C655A18-30D2-4DED-BE33-E637CCF8F9D1}" type="presParOf" srcId="{AA60E801-DD92-430C-999D-5D48C48D008C}" destId="{9BA2FB9A-3663-4767-B06A-64AAA4F006CD}" srcOrd="3" destOrd="0" presId="urn:microsoft.com/office/officeart/2005/8/layout/hList1"/>
    <dgm:cxn modelId="{461912D0-038A-4091-AF8E-AC19A5859ACD}" type="presParOf" srcId="{AA60E801-DD92-430C-999D-5D48C48D008C}" destId="{26FF47AF-A9F0-410D-8379-5EA22E99888B}" srcOrd="4" destOrd="0" presId="urn:microsoft.com/office/officeart/2005/8/layout/hList1"/>
    <dgm:cxn modelId="{83D6B146-7A4E-46BB-ACE6-355DC56901E3}" type="presParOf" srcId="{26FF47AF-A9F0-410D-8379-5EA22E99888B}" destId="{63C7E20F-331A-489C-9F86-96C551694FC2}" srcOrd="0" destOrd="0" presId="urn:microsoft.com/office/officeart/2005/8/layout/hList1"/>
    <dgm:cxn modelId="{2A2DCEC4-F5DC-489E-A939-04234C1F5607}" type="presParOf" srcId="{26FF47AF-A9F0-410D-8379-5EA22E99888B}" destId="{7A8D3FF5-D91E-4F47-B6E9-430BDC05481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1E1B8-73BF-4491-870D-8697F56DD84A}">
      <dsp:nvSpPr>
        <dsp:cNvPr id="0" name=""/>
        <dsp:cNvSpPr/>
      </dsp:nvSpPr>
      <dsp:spPr>
        <a:xfrm>
          <a:off x="2117" y="358378"/>
          <a:ext cx="2064878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Email</a:t>
          </a:r>
          <a:endParaRPr lang="en-US" sz="2500" kern="1200" dirty="0"/>
        </a:p>
      </dsp:txBody>
      <dsp:txXfrm>
        <a:off x="2117" y="358378"/>
        <a:ext cx="2064878" cy="720000"/>
      </dsp:txXfrm>
    </dsp:sp>
    <dsp:sp modelId="{725D99B3-C9B9-4CB5-8ABC-BA17D6D043C4}">
      <dsp:nvSpPr>
        <dsp:cNvPr id="0" name=""/>
        <dsp:cNvSpPr/>
      </dsp:nvSpPr>
      <dsp:spPr>
        <a:xfrm>
          <a:off x="2117" y="1078378"/>
          <a:ext cx="2064878" cy="20716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Organic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Rented 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Exchanged</a:t>
          </a:r>
          <a:endParaRPr lang="en-US" sz="2500" kern="1200" dirty="0"/>
        </a:p>
      </dsp:txBody>
      <dsp:txXfrm>
        <a:off x="2117" y="1078378"/>
        <a:ext cx="2064878" cy="2071617"/>
      </dsp:txXfrm>
    </dsp:sp>
    <dsp:sp modelId="{87507413-7108-4DD1-B5CE-159143CC0832}">
      <dsp:nvSpPr>
        <dsp:cNvPr id="0" name=""/>
        <dsp:cNvSpPr/>
      </dsp:nvSpPr>
      <dsp:spPr>
        <a:xfrm>
          <a:off x="2356079" y="358378"/>
          <a:ext cx="2064878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Online Ads</a:t>
          </a:r>
          <a:endParaRPr lang="en-US" sz="2500" kern="1200" dirty="0"/>
        </a:p>
      </dsp:txBody>
      <dsp:txXfrm>
        <a:off x="2356079" y="358378"/>
        <a:ext cx="2064878" cy="720000"/>
      </dsp:txXfrm>
    </dsp:sp>
    <dsp:sp modelId="{03AB4E6F-3F91-4910-83F9-A317BBB93207}">
      <dsp:nvSpPr>
        <dsp:cNvPr id="0" name=""/>
        <dsp:cNvSpPr/>
      </dsp:nvSpPr>
      <dsp:spPr>
        <a:xfrm>
          <a:off x="2356079" y="1078378"/>
          <a:ext cx="2064878" cy="20716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Search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Re-targeted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Targeted Display</a:t>
          </a:r>
          <a:endParaRPr lang="en-US" sz="2500" kern="1200" dirty="0"/>
        </a:p>
      </dsp:txBody>
      <dsp:txXfrm>
        <a:off x="2356079" y="1078378"/>
        <a:ext cx="2064878" cy="2071617"/>
      </dsp:txXfrm>
    </dsp:sp>
    <dsp:sp modelId="{63C7E20F-331A-489C-9F86-96C551694FC2}">
      <dsp:nvSpPr>
        <dsp:cNvPr id="0" name=""/>
        <dsp:cNvSpPr/>
      </dsp:nvSpPr>
      <dsp:spPr>
        <a:xfrm>
          <a:off x="4710040" y="358378"/>
          <a:ext cx="2064878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Other</a:t>
          </a:r>
          <a:endParaRPr lang="en-US" sz="2500" kern="1200" dirty="0"/>
        </a:p>
      </dsp:txBody>
      <dsp:txXfrm>
        <a:off x="4710040" y="358378"/>
        <a:ext cx="2064878" cy="720000"/>
      </dsp:txXfrm>
    </dsp:sp>
    <dsp:sp modelId="{7A8D3FF5-D91E-4F47-B6E9-430BDC054819}">
      <dsp:nvSpPr>
        <dsp:cNvPr id="0" name=""/>
        <dsp:cNvSpPr/>
      </dsp:nvSpPr>
      <dsp:spPr>
        <a:xfrm>
          <a:off x="4710040" y="1078378"/>
          <a:ext cx="2064878" cy="20716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Facebook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Twitter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Earned Media</a:t>
          </a:r>
          <a:endParaRPr lang="en-US" sz="2500" kern="1200" dirty="0"/>
        </a:p>
      </dsp:txBody>
      <dsp:txXfrm>
        <a:off x="4710040" y="1078378"/>
        <a:ext cx="2064878" cy="20716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F52EF1B-6E26-493F-BD36-D63628A77B94}" type="datetimeFigureOut">
              <a:rPr lang="en-US" smtClean="0"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C5CFA5C-73D9-42D5-8185-8A48904C19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mailto:julie.germany@gmail.com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kurt@prospergroupcorp.com" TargetMode="External"/><Relationship Id="rId5" Type="http://schemas.openxmlformats.org/officeDocument/2006/relationships/image" Target="../media/image3.jpeg"/><Relationship Id="rId4" Type="http://schemas.openxmlformats.org/officeDocument/2006/relationships/hyperlink" Target="mailto:cpd@epolitics.com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pergroupcorp.com/" TargetMode="External"/><Relationship Id="rId2" Type="http://schemas.openxmlformats.org/officeDocument/2006/relationships/hyperlink" Target="mailto:kurt@prospergroupcorp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mailto:julie.germany@gmail.com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kurt@prospergroupcorp.com" TargetMode="External"/><Relationship Id="rId5" Type="http://schemas.openxmlformats.org/officeDocument/2006/relationships/image" Target="../media/image3.jpeg"/><Relationship Id="rId4" Type="http://schemas.openxmlformats.org/officeDocument/2006/relationships/hyperlink" Target="mailto:cpd@epolitics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1676400"/>
            <a:ext cx="1981200" cy="3124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Campaigns &amp; Elections Magazine </a:t>
            </a:r>
          </a:p>
          <a:p>
            <a:endParaRPr lang="en-US" dirty="0" smtClean="0"/>
          </a:p>
          <a:p>
            <a:r>
              <a:rPr lang="en-US" dirty="0" smtClean="0"/>
              <a:t>Art of Political Campaigning Conference</a:t>
            </a:r>
          </a:p>
          <a:p>
            <a:endParaRPr lang="en-US" dirty="0" smtClean="0"/>
          </a:p>
          <a:p>
            <a:r>
              <a:rPr lang="en-US" dirty="0" smtClean="0"/>
              <a:t>June 18, 2012</a:t>
            </a:r>
          </a:p>
          <a:p>
            <a:endParaRPr lang="en-US" dirty="0" smtClean="0"/>
          </a:p>
          <a:p>
            <a:r>
              <a:rPr lang="en-US" dirty="0" smtClean="0"/>
              <a:t>#AOPC12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online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94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Turnout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Search/display</a:t>
            </a:r>
          </a:p>
          <a:p>
            <a:r>
              <a:rPr lang="en-US" dirty="0" smtClean="0"/>
              <a:t>Find-your-polling-place apps</a:t>
            </a:r>
          </a:p>
          <a:p>
            <a:r>
              <a:rPr lang="en-US" dirty="0" smtClean="0"/>
              <a:t>Email, email, email</a:t>
            </a:r>
          </a:p>
          <a:p>
            <a:r>
              <a:rPr lang="en-US" dirty="0" smtClean="0"/>
              <a:t>Text messaging</a:t>
            </a:r>
          </a:p>
          <a:p>
            <a:r>
              <a:rPr lang="en-US" dirty="0" smtClean="0"/>
              <a:t>Word of Mouth</a:t>
            </a:r>
          </a:p>
          <a:p>
            <a:r>
              <a:rPr lang="en-US" dirty="0" smtClean="0"/>
              <a:t>Don’t forget early voting/absentee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207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sz="5400" b="1" u="sng" dirty="0" smtClean="0"/>
              <a:t>volunteers</a:t>
            </a:r>
            <a:r>
              <a:rPr lang="en-US" sz="5400" dirty="0" smtClean="0"/>
              <a:t> </a:t>
            </a:r>
            <a:r>
              <a:rPr lang="en-US" dirty="0" smtClean="0"/>
              <a:t>online</a:t>
            </a:r>
            <a:endParaRPr lang="en-US" dirty="0"/>
          </a:p>
        </p:txBody>
      </p:sp>
      <p:pic>
        <p:nvPicPr>
          <p:cNvPr id="4098" name="Picture 2" descr="https://encrypted-tbn0.google.com/images?q=tbn:ANd9GcQvPS_8BwsJ_BcHELM8pRFnVOTZ1X9WJb2m4OIBtHl1N52jezv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02446"/>
            <a:ext cx="7391400" cy="4918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360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Volunteers = voters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List-building is first vital step</a:t>
            </a:r>
          </a:p>
          <a:p>
            <a:r>
              <a:rPr lang="en-US" dirty="0" smtClean="0"/>
              <a:t>Voter-recruiting = volunteer-recruiting</a:t>
            </a:r>
          </a:p>
          <a:p>
            <a:r>
              <a:rPr lang="en-US" dirty="0" smtClean="0"/>
              <a:t>Trick is in the conversion</a:t>
            </a:r>
          </a:p>
          <a:p>
            <a:pPr marL="4572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358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Turning list-members into volunteers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Ladder of engagement</a:t>
            </a:r>
          </a:p>
          <a:p>
            <a:r>
              <a:rPr lang="en-US" dirty="0" smtClean="0"/>
              <a:t>Easy actions, followed by more-difficult ones</a:t>
            </a:r>
          </a:p>
          <a:p>
            <a:r>
              <a:rPr lang="en-US" dirty="0" smtClean="0"/>
              <a:t>Easy: “share” asks, tell-a-friend, sign a petition</a:t>
            </a:r>
          </a:p>
          <a:p>
            <a:r>
              <a:rPr lang="en-US" dirty="0" smtClean="0"/>
              <a:t>Medium: virtual phone banks, show up at rally</a:t>
            </a:r>
          </a:p>
          <a:p>
            <a:r>
              <a:rPr lang="en-US" dirty="0" smtClean="0"/>
              <a:t>Medium+: donate</a:t>
            </a:r>
          </a:p>
          <a:p>
            <a:r>
              <a:rPr lang="en-US" dirty="0" smtClean="0"/>
              <a:t>Hard: canvass, phone bank</a:t>
            </a:r>
          </a:p>
          <a:p>
            <a:r>
              <a:rPr lang="en-US" dirty="0" smtClean="0"/>
              <a:t>Harder: lead a volunteer team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603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Movin</a:t>
            </a:r>
            <a:r>
              <a:rPr lang="en-US" sz="2400" dirty="0" smtClean="0"/>
              <a:t>’ (them) on up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Provide opportunities</a:t>
            </a:r>
          </a:p>
          <a:p>
            <a:r>
              <a:rPr lang="en-US" dirty="0" smtClean="0"/>
              <a:t>Reward/recognize</a:t>
            </a:r>
          </a:p>
          <a:p>
            <a:r>
              <a:rPr lang="en-US" dirty="0" smtClean="0"/>
              <a:t>Provide MORE opportunities</a:t>
            </a:r>
          </a:p>
          <a:p>
            <a:r>
              <a:rPr lang="en-US" dirty="0" smtClean="0"/>
              <a:t>Reward/recognize</a:t>
            </a:r>
          </a:p>
          <a:p>
            <a:r>
              <a:rPr lang="en-US" dirty="0" smtClean="0"/>
              <a:t>Rinse/repeat…</a:t>
            </a:r>
          </a:p>
          <a:p>
            <a:endParaRPr lang="en-US" dirty="0"/>
          </a:p>
          <a:p>
            <a:r>
              <a:rPr lang="en-US" dirty="0" err="1" smtClean="0"/>
              <a:t>Soylent</a:t>
            </a:r>
            <a:r>
              <a:rPr lang="en-US" dirty="0" smtClean="0"/>
              <a:t> Green is people!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479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Shhhhhhhh</a:t>
            </a:r>
            <a:r>
              <a:rPr lang="en-US" sz="2400" dirty="0" smtClean="0"/>
              <a:t>….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733800"/>
            <a:ext cx="6777317" cy="38100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3600" dirty="0" smtClean="0"/>
              <a:t>Email is king.</a:t>
            </a:r>
            <a:endParaRPr lang="en-US" sz="36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218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Other Tech tools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Obama Dashboard/</a:t>
            </a:r>
            <a:r>
              <a:rPr lang="en-US" dirty="0" err="1" smtClean="0"/>
              <a:t>Repub</a:t>
            </a:r>
            <a:r>
              <a:rPr lang="en-US" dirty="0" smtClean="0"/>
              <a:t> Social Victory Center</a:t>
            </a:r>
          </a:p>
          <a:p>
            <a:r>
              <a:rPr lang="en-US" dirty="0" smtClean="0"/>
              <a:t>Engage </a:t>
            </a:r>
          </a:p>
          <a:p>
            <a:r>
              <a:rPr lang="en-US" dirty="0" smtClean="0"/>
              <a:t>NGP/VAN</a:t>
            </a:r>
          </a:p>
          <a:p>
            <a:r>
              <a:rPr lang="en-US" dirty="0" err="1" smtClean="0"/>
              <a:t>Gamification</a:t>
            </a:r>
            <a:endParaRPr lang="en-US" dirty="0" smtClean="0"/>
          </a:p>
          <a:p>
            <a:r>
              <a:rPr lang="en-US" dirty="0" smtClean="0"/>
              <a:t>Text </a:t>
            </a:r>
            <a:r>
              <a:rPr lang="en-US" dirty="0" smtClean="0"/>
              <a:t>messages</a:t>
            </a:r>
          </a:p>
          <a:p>
            <a:r>
              <a:rPr lang="en-US" dirty="0" smtClean="0"/>
              <a:t>Change.org, Care2, </a:t>
            </a:r>
            <a:r>
              <a:rPr lang="en-US" smtClean="0"/>
              <a:t>Left Action</a:t>
            </a:r>
            <a:endParaRPr lang="en-US" dirty="0" smtClean="0"/>
          </a:p>
          <a:p>
            <a:r>
              <a:rPr lang="en-US" dirty="0" smtClean="0"/>
              <a:t>Don’t forget the bulletin board…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48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Who is this guy?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Colin Delany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Epolitics.com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202-422-4682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@</a:t>
            </a:r>
            <a:r>
              <a:rPr lang="en-US" dirty="0" err="1" smtClean="0"/>
              <a:t>epolitics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cpd@epolitics.com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1026" name="Picture 2" descr="Winning in 2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38401"/>
            <a:ext cx="1938159" cy="258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arning from Obama: Lessons for Online Communicators in 2009 and Beyo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426712"/>
            <a:ext cx="1714500" cy="258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80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sz="5400" b="1" u="sng" dirty="0" smtClean="0"/>
              <a:t>donors</a:t>
            </a:r>
            <a:r>
              <a:rPr lang="en-US" dirty="0" smtClean="0"/>
              <a:t> online</a:t>
            </a:r>
            <a:endParaRPr lang="en-US" dirty="0"/>
          </a:p>
        </p:txBody>
      </p:sp>
      <p:pic>
        <p:nvPicPr>
          <p:cNvPr id="3076" name="Picture 4" descr="https://encrypted-tbn1.google.com/images?q=tbn:ANd9GcQZJYB_FCjSS5gC2oSVTlrhcirvrhRn4dol5oKM83C5scQej1X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564" y="1714404"/>
            <a:ext cx="6172200" cy="4942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39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Everyone can raise money online, but not everyone can SCALE an online fundraising operation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dirty="0" smtClean="0"/>
              <a:t>From ICE CUBE: </a:t>
            </a:r>
            <a:r>
              <a:rPr lang="en-US" sz="2200" i="1" dirty="0" smtClean="0"/>
              <a:t>Check yourself before you wreck yourself</a:t>
            </a:r>
            <a:r>
              <a:rPr lang="en-US" dirty="0" smtClean="0"/>
              <a:t>:</a:t>
            </a:r>
          </a:p>
          <a:p>
            <a:r>
              <a:rPr lang="en-US" dirty="0" smtClean="0"/>
              <a:t>What am I running for?</a:t>
            </a:r>
          </a:p>
          <a:p>
            <a:r>
              <a:rPr lang="en-US" dirty="0" smtClean="0"/>
              <a:t>Who am I running against?</a:t>
            </a:r>
          </a:p>
          <a:p>
            <a:r>
              <a:rPr lang="en-US" dirty="0" smtClean="0"/>
              <a:t>Am I widely known for some reason?</a:t>
            </a:r>
          </a:p>
          <a:p>
            <a:r>
              <a:rPr lang="en-US" dirty="0" smtClean="0"/>
              <a:t>Am I willing to “lose” money initially to go find donors?- Do I have money</a:t>
            </a:r>
          </a:p>
          <a:p>
            <a:r>
              <a:rPr lang="en-US" dirty="0" smtClean="0"/>
              <a:t>Who is supporting/endorsing me?</a:t>
            </a:r>
          </a:p>
          <a:p>
            <a:r>
              <a:rPr lang="en-US" dirty="0" smtClean="0"/>
              <a:t>Do I have a chance of winning?</a:t>
            </a:r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 smtClean="0"/>
              <a:t>Great commentary from Justin Hart on this: http</a:t>
            </a:r>
            <a:r>
              <a:rPr lang="en-US" sz="1400" dirty="0"/>
              <a:t>://ihartpolitics.com/?p=44#more-44</a:t>
            </a:r>
          </a:p>
        </p:txBody>
      </p:sp>
    </p:spTree>
    <p:extLst>
      <p:ext uri="{BB962C8B-B14F-4D97-AF65-F5344CB8AC3E}">
        <p14:creationId xmlns:p14="http://schemas.microsoft.com/office/powerpoint/2010/main" val="83330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4800600"/>
            <a:ext cx="6324600" cy="1645920"/>
          </a:xfrm>
        </p:spPr>
        <p:txBody>
          <a:bodyPr/>
          <a:lstStyle/>
          <a:p>
            <a:r>
              <a:rPr lang="en-US" sz="2800" dirty="0" smtClean="0"/>
              <a:t>Julie </a:t>
            </a:r>
            <a:r>
              <a:rPr lang="en-US" sz="2800" dirty="0" err="1" smtClean="0"/>
              <a:t>Barko</a:t>
            </a:r>
            <a:r>
              <a:rPr lang="en-US" sz="2800" dirty="0" smtClean="0"/>
              <a:t> Germany</a:t>
            </a:r>
            <a:br>
              <a:rPr lang="en-US" sz="2800" dirty="0" smtClean="0"/>
            </a:br>
            <a:r>
              <a:rPr lang="en-US" sz="2800" dirty="0" smtClean="0">
                <a:hlinkClick r:id="rId2"/>
              </a:rPr>
              <a:t>julie.germany@gmail.com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@</a:t>
            </a:r>
            <a:r>
              <a:rPr lang="en-US" sz="2800" dirty="0" err="1" smtClean="0"/>
              <a:t>JulieG</a:t>
            </a:r>
            <a:endParaRPr lang="en-US" sz="2800" dirty="0"/>
          </a:p>
        </p:txBody>
      </p:sp>
      <p:pic>
        <p:nvPicPr>
          <p:cNvPr id="1026" name="Picture 2" descr="Profile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105400"/>
            <a:ext cx="171450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381000" y="457200"/>
            <a:ext cx="6324600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Colin Delany</a:t>
            </a:r>
          </a:p>
          <a:p>
            <a:r>
              <a:rPr lang="en-US" sz="2800" dirty="0" smtClean="0">
                <a:hlinkClick r:id="rId4"/>
              </a:rPr>
              <a:t>cpd@epolitics.com</a:t>
            </a:r>
            <a:endParaRPr lang="en-US" sz="2800" dirty="0" smtClean="0"/>
          </a:p>
          <a:p>
            <a:r>
              <a:rPr lang="en-US" sz="2800" dirty="0" smtClean="0"/>
              <a:t>@</a:t>
            </a:r>
            <a:r>
              <a:rPr lang="en-US" sz="2800" dirty="0" err="1" smtClean="0"/>
              <a:t>epolitics</a:t>
            </a:r>
            <a:endParaRPr lang="en-US" sz="2800" dirty="0"/>
          </a:p>
        </p:txBody>
      </p:sp>
      <p:pic>
        <p:nvPicPr>
          <p:cNvPr id="1028" name="Picture 4" descr="http://www.campaigntechconference.com/sites/default/files/ColinDelaney.jpg?133108788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105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2"/>
          <p:cNvSpPr txBox="1">
            <a:spLocks/>
          </p:cNvSpPr>
          <p:nvPr/>
        </p:nvSpPr>
        <p:spPr>
          <a:xfrm>
            <a:off x="381000" y="2743200"/>
            <a:ext cx="6324600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Kurt </a:t>
            </a:r>
            <a:r>
              <a:rPr lang="en-US" sz="2800" dirty="0" err="1" smtClean="0"/>
              <a:t>Luidhart</a:t>
            </a:r>
            <a:endParaRPr lang="en-US" sz="2800" dirty="0" smtClean="0"/>
          </a:p>
          <a:p>
            <a:r>
              <a:rPr lang="en-US" sz="2800" dirty="0" smtClean="0">
                <a:hlinkClick r:id="rId6"/>
              </a:rPr>
              <a:t>kurt@prospergroupcorp.com</a:t>
            </a:r>
            <a:endParaRPr lang="en-US" sz="2800" dirty="0" smtClean="0"/>
          </a:p>
          <a:p>
            <a:r>
              <a:rPr lang="en-US" sz="2800" dirty="0" smtClean="0"/>
              <a:t>@</a:t>
            </a:r>
            <a:r>
              <a:rPr lang="en-US" sz="2800" dirty="0" err="1" smtClean="0"/>
              <a:t>Kurtluidhart</a:t>
            </a:r>
            <a:endParaRPr lang="en-US" sz="2800" dirty="0" smtClean="0"/>
          </a:p>
          <a:p>
            <a:endParaRPr lang="en-US" sz="2800" dirty="0"/>
          </a:p>
        </p:txBody>
      </p:sp>
      <p:pic>
        <p:nvPicPr>
          <p:cNvPr id="1032" name="Picture 8" descr="Kurt Luidhard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744" y="2736273"/>
            <a:ext cx="164592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870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find them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714924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822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963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to go: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Opt-in: website sign-ups, Change.org/ CARE2 (for Dems)</a:t>
            </a:r>
          </a:p>
          <a:p>
            <a:r>
              <a:rPr lang="en-US" dirty="0" smtClean="0"/>
              <a:t>Appending: Less profitable and risky</a:t>
            </a:r>
          </a:p>
          <a:p>
            <a:r>
              <a:rPr lang="en-US" dirty="0" smtClean="0"/>
              <a:t>Exchange: 1 to 1 exchanges with candidates (but don’t send your list away!)</a:t>
            </a:r>
          </a:p>
          <a:p>
            <a:r>
              <a:rPr lang="en-US" dirty="0" smtClean="0"/>
              <a:t>Rented: </a:t>
            </a:r>
            <a:r>
              <a:rPr lang="en-US" dirty="0" err="1" smtClean="0"/>
              <a:t>Newsmax</a:t>
            </a:r>
            <a:r>
              <a:rPr lang="en-US" dirty="0" smtClean="0"/>
              <a:t>, </a:t>
            </a:r>
            <a:r>
              <a:rPr lang="en-US" dirty="0" err="1" smtClean="0"/>
              <a:t>Townhall</a:t>
            </a:r>
            <a:r>
              <a:rPr lang="en-US" dirty="0" smtClean="0"/>
              <a:t>, Human Events, Ex-candidates (Newt and others), National Review, Washington Times, Glenn Beck, me </a:t>
            </a:r>
          </a:p>
          <a:p>
            <a:pPr lvl="1"/>
            <a:r>
              <a:rPr lang="en-US" sz="2400" dirty="0" smtClean="0"/>
              <a:t>Dems?:  </a:t>
            </a:r>
          </a:p>
          <a:p>
            <a:r>
              <a:rPr lang="en-US" dirty="0" smtClean="0"/>
              <a:t>Make sure you are talking to an experienced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39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963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to go: Online 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Search: Everyone should do this. </a:t>
            </a:r>
          </a:p>
          <a:p>
            <a:r>
              <a:rPr lang="en-US" dirty="0" smtClean="0"/>
              <a:t>Re-targeting: Yup, you should do this too</a:t>
            </a:r>
          </a:p>
          <a:p>
            <a:r>
              <a:rPr lang="en-US" dirty="0" smtClean="0"/>
              <a:t>Targeted Display: Tougher for normal people- VERY good for big names</a:t>
            </a:r>
          </a:p>
          <a:p>
            <a:r>
              <a:rPr lang="en-US" dirty="0" smtClean="0"/>
              <a:t>Drudge for Republicans</a:t>
            </a:r>
          </a:p>
        </p:txBody>
      </p:sp>
    </p:spTree>
    <p:extLst>
      <p:ext uri="{BB962C8B-B14F-4D97-AF65-F5344CB8AC3E}">
        <p14:creationId xmlns:p14="http://schemas.microsoft.com/office/powerpoint/2010/main" val="131105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963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Stuff: Un-predictable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“Viral” videos- you don’t know what will work</a:t>
            </a:r>
          </a:p>
          <a:p>
            <a:r>
              <a:rPr lang="en-US" dirty="0" smtClean="0"/>
              <a:t>Facebook is nice, but not so much for Fundraising</a:t>
            </a:r>
          </a:p>
          <a:p>
            <a:r>
              <a:rPr lang="en-US" dirty="0" smtClean="0"/>
              <a:t>Twitter too</a:t>
            </a:r>
          </a:p>
          <a:p>
            <a:r>
              <a:rPr lang="en-US" dirty="0" smtClean="0"/>
              <a:t>Earned Media:  This is the holy grail, but you can’t manufacture it.</a:t>
            </a:r>
          </a:p>
          <a:p>
            <a:pPr lvl="1"/>
            <a:r>
              <a:rPr lang="en-US" dirty="0" smtClean="0"/>
              <a:t>A really awful online fundraising operation can make money online with a great earned media hit.</a:t>
            </a:r>
          </a:p>
        </p:txBody>
      </p:sp>
    </p:spTree>
    <p:extLst>
      <p:ext uri="{BB962C8B-B14F-4D97-AF65-F5344CB8AC3E}">
        <p14:creationId xmlns:p14="http://schemas.microsoft.com/office/powerpoint/2010/main" val="337438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Kurt </a:t>
            </a:r>
            <a:r>
              <a:rPr lang="en-US" dirty="0" err="1" smtClean="0"/>
              <a:t>Luidhardt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The Prosper Group</a:t>
            </a:r>
          </a:p>
          <a:p>
            <a:pPr marL="68580" indent="0">
              <a:buNone/>
            </a:pPr>
            <a:r>
              <a:rPr lang="en-US" dirty="0" smtClean="0"/>
              <a:t>317-886-4438</a:t>
            </a:r>
          </a:p>
          <a:p>
            <a:pPr marL="68580" indent="0">
              <a:buNone/>
            </a:pPr>
            <a:r>
              <a:rPr lang="en-US" dirty="0" smtClean="0">
                <a:hlinkClick r:id="rId2"/>
              </a:rPr>
              <a:t>kurt@prospergroupcorp.com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>
                <a:hlinkClick r:id="rId3"/>
              </a:rPr>
              <a:t>www.prospergroupcorp.com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575" y="4114800"/>
            <a:ext cx="276225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22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sz="5400" b="1" u="sng" dirty="0" smtClean="0"/>
              <a:t>activists</a:t>
            </a:r>
            <a:r>
              <a:rPr lang="en-US" dirty="0" smtClean="0"/>
              <a:t> online</a:t>
            </a:r>
            <a:endParaRPr lang="en-US" dirty="0"/>
          </a:p>
        </p:txBody>
      </p:sp>
      <p:pic>
        <p:nvPicPr>
          <p:cNvPr id="5122" name="Picture 2" descr="http://www.photoshelter.com/img-get/I0000luDr3p8y3KM/s/500/333/Activist-Alec-Loorz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7162800" cy="476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151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are people saying about you online?</a:t>
            </a:r>
          </a:p>
          <a:p>
            <a:r>
              <a:rPr lang="en-US" sz="3200" dirty="0" smtClean="0"/>
              <a:t>Who talks about your issue in the blogosphere?</a:t>
            </a:r>
          </a:p>
          <a:p>
            <a:r>
              <a:rPr lang="en-US" sz="3200" dirty="0" smtClean="0"/>
              <a:t>Who posts articles about you on social media?</a:t>
            </a:r>
          </a:p>
          <a:p>
            <a:r>
              <a:rPr lang="en-US" sz="3200" dirty="0" smtClean="0"/>
              <a:t>Who is creating multimedia about your issues?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00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Offline</a:t>
            </a:r>
          </a:p>
          <a:p>
            <a:r>
              <a:rPr lang="en-US" sz="3200" dirty="0" smtClean="0"/>
              <a:t>Online 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6027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400" dirty="0" smtClean="0"/>
              <a:t>Social media advertising</a:t>
            </a:r>
          </a:p>
          <a:p>
            <a:r>
              <a:rPr lang="en-US" sz="3400" dirty="0" err="1" smtClean="0"/>
              <a:t>Outbrain</a:t>
            </a:r>
            <a:endParaRPr lang="en-US" sz="3400" dirty="0"/>
          </a:p>
          <a:p>
            <a:r>
              <a:rPr lang="en-US" sz="3400" dirty="0"/>
              <a:t>Search engines</a:t>
            </a:r>
          </a:p>
          <a:p>
            <a:r>
              <a:rPr lang="en-US" sz="3400" dirty="0"/>
              <a:t>Targeted, interactive online advertising campaigns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8026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Advocacy tools</a:t>
            </a:r>
          </a:p>
          <a:p>
            <a:r>
              <a:rPr lang="en-US" sz="3200" dirty="0" smtClean="0"/>
              <a:t>Shareable actions and content</a:t>
            </a:r>
          </a:p>
          <a:p>
            <a:r>
              <a:rPr lang="en-US" sz="3200" dirty="0" smtClean="0"/>
              <a:t>Follow-up</a:t>
            </a:r>
          </a:p>
          <a:p>
            <a:r>
              <a:rPr lang="en-US" sz="3200" dirty="0" smtClean="0"/>
              <a:t>Rewards &amp; Recognition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Driving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05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sz="5400" b="1" u="sng" dirty="0" smtClean="0"/>
              <a:t>voters</a:t>
            </a:r>
            <a:r>
              <a:rPr lang="en-US" dirty="0" smtClean="0"/>
              <a:t> online</a:t>
            </a:r>
            <a:endParaRPr lang="en-US" dirty="0"/>
          </a:p>
        </p:txBody>
      </p:sp>
      <p:pic>
        <p:nvPicPr>
          <p:cNvPr id="2050" name="Picture 2" descr="https://encrypted-tbn1.google.com/images?q=tbn:ANd9GcRsTNvbQ5CLMYhqYyfjwgt5bct_hAcLfjOkVXrpp750F2ZbifUQn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39000" cy="481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5350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4800600"/>
            <a:ext cx="6324600" cy="1645920"/>
          </a:xfrm>
        </p:spPr>
        <p:txBody>
          <a:bodyPr/>
          <a:lstStyle/>
          <a:p>
            <a:r>
              <a:rPr lang="en-US" sz="2800" dirty="0" smtClean="0"/>
              <a:t>Julie </a:t>
            </a:r>
            <a:r>
              <a:rPr lang="en-US" sz="2800" dirty="0" err="1" smtClean="0"/>
              <a:t>Barko</a:t>
            </a:r>
            <a:r>
              <a:rPr lang="en-US" sz="2800" dirty="0" smtClean="0"/>
              <a:t> Germany</a:t>
            </a:r>
            <a:br>
              <a:rPr lang="en-US" sz="2800" dirty="0" smtClean="0"/>
            </a:br>
            <a:r>
              <a:rPr lang="en-US" sz="2800" dirty="0" smtClean="0">
                <a:hlinkClick r:id="rId2"/>
              </a:rPr>
              <a:t>julie.germany@gmail.com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@</a:t>
            </a:r>
            <a:r>
              <a:rPr lang="en-US" sz="2800" dirty="0" err="1" smtClean="0"/>
              <a:t>JulieG</a:t>
            </a:r>
            <a:endParaRPr lang="en-US" sz="2800" dirty="0"/>
          </a:p>
        </p:txBody>
      </p:sp>
      <p:pic>
        <p:nvPicPr>
          <p:cNvPr id="1026" name="Picture 2" descr="Profile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105400"/>
            <a:ext cx="171450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381000" y="457200"/>
            <a:ext cx="6324600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Colin Delany</a:t>
            </a:r>
          </a:p>
          <a:p>
            <a:r>
              <a:rPr lang="en-US" sz="2800" dirty="0" smtClean="0">
                <a:hlinkClick r:id="rId4"/>
              </a:rPr>
              <a:t>cpd@epolitics.com</a:t>
            </a:r>
            <a:endParaRPr lang="en-US" sz="2800" dirty="0" smtClean="0"/>
          </a:p>
          <a:p>
            <a:r>
              <a:rPr lang="en-US" sz="2800" dirty="0" smtClean="0"/>
              <a:t>@</a:t>
            </a:r>
            <a:r>
              <a:rPr lang="en-US" sz="2800" dirty="0" err="1" smtClean="0"/>
              <a:t>epolitics</a:t>
            </a:r>
            <a:endParaRPr lang="en-US" sz="2800" dirty="0"/>
          </a:p>
        </p:txBody>
      </p:sp>
      <p:pic>
        <p:nvPicPr>
          <p:cNvPr id="1028" name="Picture 4" descr="http://www.campaigntechconference.com/sites/default/files/ColinDelaney.jpg?133108788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105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2"/>
          <p:cNvSpPr txBox="1">
            <a:spLocks/>
          </p:cNvSpPr>
          <p:nvPr/>
        </p:nvSpPr>
        <p:spPr>
          <a:xfrm>
            <a:off x="381000" y="2743200"/>
            <a:ext cx="6324600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Kurt </a:t>
            </a:r>
            <a:r>
              <a:rPr lang="en-US" sz="2800" dirty="0" err="1" smtClean="0"/>
              <a:t>Luidhart</a:t>
            </a:r>
            <a:endParaRPr lang="en-US" sz="2800" dirty="0" smtClean="0"/>
          </a:p>
          <a:p>
            <a:r>
              <a:rPr lang="en-US" sz="2800" dirty="0" smtClean="0">
                <a:hlinkClick r:id="rId6"/>
              </a:rPr>
              <a:t>kurt@prospergroupcorp.com</a:t>
            </a:r>
            <a:endParaRPr lang="en-US" sz="2800" dirty="0" smtClean="0"/>
          </a:p>
          <a:p>
            <a:r>
              <a:rPr lang="en-US" sz="2800" dirty="0" smtClean="0"/>
              <a:t>@</a:t>
            </a:r>
            <a:r>
              <a:rPr lang="en-US" sz="2800" dirty="0" err="1" smtClean="0"/>
              <a:t>Kurtluidhart</a:t>
            </a:r>
            <a:endParaRPr lang="en-US" sz="2800" dirty="0" smtClean="0"/>
          </a:p>
          <a:p>
            <a:endParaRPr lang="en-US" sz="2800" dirty="0"/>
          </a:p>
        </p:txBody>
      </p:sp>
      <p:pic>
        <p:nvPicPr>
          <p:cNvPr id="1032" name="Picture 8" descr="Kurt Luidhard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744" y="2736273"/>
            <a:ext cx="164592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860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Where do we find the voters?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Depends on who they are…</a:t>
            </a:r>
          </a:p>
          <a:p>
            <a:endParaRPr lang="en-US" dirty="0" smtClean="0"/>
          </a:p>
          <a:p>
            <a:r>
              <a:rPr lang="en-US" dirty="0" smtClean="0"/>
              <a:t>Swing?</a:t>
            </a:r>
          </a:p>
          <a:p>
            <a:r>
              <a:rPr lang="en-US" dirty="0" smtClean="0"/>
              <a:t>Base?</a:t>
            </a:r>
          </a:p>
          <a:p>
            <a:r>
              <a:rPr lang="en-US" dirty="0" smtClean="0"/>
              <a:t>Opponents? </a:t>
            </a:r>
          </a:p>
        </p:txBody>
      </p:sp>
    </p:spTree>
    <p:extLst>
      <p:ext uri="{BB962C8B-B14F-4D97-AF65-F5344CB8AC3E}">
        <p14:creationId xmlns:p14="http://schemas.microsoft.com/office/powerpoint/2010/main" val="27105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Why?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Why are we finding them?</a:t>
            </a:r>
          </a:p>
          <a:p>
            <a:endParaRPr lang="en-US" dirty="0" smtClean="0"/>
          </a:p>
          <a:p>
            <a:r>
              <a:rPr lang="en-US" dirty="0" smtClean="0"/>
              <a:t>Recruiting?</a:t>
            </a:r>
          </a:p>
          <a:p>
            <a:r>
              <a:rPr lang="en-US" dirty="0" smtClean="0"/>
              <a:t>Persuasion?</a:t>
            </a:r>
          </a:p>
          <a:p>
            <a:r>
              <a:rPr lang="en-US" dirty="0" smtClean="0"/>
              <a:t>Turnout? </a:t>
            </a:r>
          </a:p>
        </p:txBody>
      </p:sp>
    </p:spTree>
    <p:extLst>
      <p:ext uri="{BB962C8B-B14F-4D97-AF65-F5344CB8AC3E}">
        <p14:creationId xmlns:p14="http://schemas.microsoft.com/office/powerpoint/2010/main" val="240031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Rule #1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505200"/>
            <a:ext cx="6777317" cy="38100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3200" dirty="0" smtClean="0"/>
              <a:t>Go where the (right) voters are!</a:t>
            </a:r>
          </a:p>
          <a:p>
            <a:pPr marL="68580" indent="0" algn="ctr">
              <a:buNone/>
            </a:pPr>
            <a:r>
              <a:rPr lang="en-US" dirty="0" smtClean="0"/>
              <a:t>(wherever that is)</a:t>
            </a:r>
          </a:p>
        </p:txBody>
      </p:sp>
    </p:spTree>
    <p:extLst>
      <p:ext uri="{BB962C8B-B14F-4D97-AF65-F5344CB8AC3E}">
        <p14:creationId xmlns:p14="http://schemas.microsoft.com/office/powerpoint/2010/main" val="21933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First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Recruiting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Incremental process (list-building takes time)</a:t>
            </a:r>
          </a:p>
          <a:p>
            <a:r>
              <a:rPr lang="en-US" dirty="0" smtClean="0"/>
              <a:t>Begin as soon as tech in place (CRM)</a:t>
            </a:r>
          </a:p>
          <a:p>
            <a:r>
              <a:rPr lang="en-US" dirty="0" smtClean="0"/>
              <a:t>Google ads</a:t>
            </a:r>
          </a:p>
          <a:p>
            <a:r>
              <a:rPr lang="en-US" dirty="0" smtClean="0"/>
              <a:t>Targeted Facebook buys</a:t>
            </a:r>
          </a:p>
          <a:p>
            <a:r>
              <a:rPr lang="en-US" dirty="0" smtClean="0"/>
              <a:t>Content (display) ads</a:t>
            </a:r>
          </a:p>
          <a:p>
            <a:r>
              <a:rPr lang="en-US" dirty="0" smtClean="0"/>
              <a:t>Optimize </a:t>
            </a:r>
            <a:r>
              <a:rPr lang="en-US" dirty="0"/>
              <a:t>your website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32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Expanding the reach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Recruiting, cont’d</a:t>
            </a:r>
          </a:p>
          <a:p>
            <a:endParaRPr lang="en-US" dirty="0" smtClean="0"/>
          </a:p>
          <a:p>
            <a:r>
              <a:rPr lang="en-US" dirty="0"/>
              <a:t>Social </a:t>
            </a:r>
            <a:r>
              <a:rPr lang="en-US" dirty="0" smtClean="0"/>
              <a:t>channels</a:t>
            </a:r>
          </a:p>
          <a:p>
            <a:r>
              <a:rPr lang="en-US" dirty="0"/>
              <a:t>Blog </a:t>
            </a:r>
            <a:r>
              <a:rPr lang="en-US" dirty="0" smtClean="0"/>
              <a:t>outreach</a:t>
            </a:r>
            <a:endParaRPr lang="en-US" dirty="0"/>
          </a:p>
          <a:p>
            <a:r>
              <a:rPr lang="en-US" dirty="0" smtClean="0"/>
              <a:t>Leverage the real world!</a:t>
            </a:r>
          </a:p>
          <a:p>
            <a:r>
              <a:rPr lang="en-US" dirty="0" smtClean="0"/>
              <a:t>Let your supporters do the work</a:t>
            </a:r>
          </a:p>
          <a:p>
            <a:r>
              <a:rPr lang="en-US" dirty="0" smtClean="0"/>
              <a:t>Never miss an opportunity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181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0297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Persuasion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777317" cy="3810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Can be aimed at both base and swing</a:t>
            </a:r>
          </a:p>
          <a:p>
            <a:r>
              <a:rPr lang="en-US" dirty="0" smtClean="0"/>
              <a:t>Reinforce the base, convert the swing</a:t>
            </a:r>
          </a:p>
          <a:p>
            <a:r>
              <a:rPr lang="en-US" dirty="0" smtClean="0"/>
              <a:t>Typically content advertising</a:t>
            </a:r>
          </a:p>
          <a:p>
            <a:r>
              <a:rPr lang="en-US" dirty="0" smtClean="0"/>
              <a:t>Also can be search/social</a:t>
            </a:r>
          </a:p>
          <a:p>
            <a:r>
              <a:rPr lang="en-US" dirty="0" smtClean="0"/>
              <a:t>Cookie-based targeting</a:t>
            </a:r>
          </a:p>
          <a:p>
            <a:r>
              <a:rPr lang="en-US" dirty="0" smtClean="0"/>
              <a:t>Vote-suppression?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832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93</TotalTime>
  <Words>693</Words>
  <Application>Microsoft Office PowerPoint</Application>
  <PresentationFormat>On-screen Show (4:3)</PresentationFormat>
  <Paragraphs>180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Grid</vt:lpstr>
      <vt:lpstr>Using online resources</vt:lpstr>
      <vt:lpstr>Julie Barko Germany julie.germany@gmail.com @JulieG</vt:lpstr>
      <vt:lpstr>Finding voters online</vt:lpstr>
      <vt:lpstr>Where do we find the voters?</vt:lpstr>
      <vt:lpstr>Why?</vt:lpstr>
      <vt:lpstr>Rule #1</vt:lpstr>
      <vt:lpstr>First steps</vt:lpstr>
      <vt:lpstr>Expanding the reach</vt:lpstr>
      <vt:lpstr>Persuasion</vt:lpstr>
      <vt:lpstr>Turnout</vt:lpstr>
      <vt:lpstr>Finding volunteers online</vt:lpstr>
      <vt:lpstr>Volunteers = voters</vt:lpstr>
      <vt:lpstr>Turning list-members into volunteers</vt:lpstr>
      <vt:lpstr>Movin’ (them) on up</vt:lpstr>
      <vt:lpstr>Shhhhhhhh….</vt:lpstr>
      <vt:lpstr>Other Tech tools</vt:lpstr>
      <vt:lpstr>Who is this guy?</vt:lpstr>
      <vt:lpstr>Finding donors online</vt:lpstr>
      <vt:lpstr>Everyone can raise money online, but not everyone can SCALE an online fundraising operation</vt:lpstr>
      <vt:lpstr>Where to find them</vt:lpstr>
      <vt:lpstr>Where to go: Email</vt:lpstr>
      <vt:lpstr>Where to go: Online Ads</vt:lpstr>
      <vt:lpstr>Other Stuff: Un-predictable</vt:lpstr>
      <vt:lpstr>Thank you!</vt:lpstr>
      <vt:lpstr>Finding activists online</vt:lpstr>
      <vt:lpstr>Listening</vt:lpstr>
      <vt:lpstr>connecting</vt:lpstr>
      <vt:lpstr>targeting</vt:lpstr>
      <vt:lpstr>Driving action</vt:lpstr>
      <vt:lpstr>Julie Barko Germany julie.germany@gmail.com @JulieG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online resources</dc:title>
  <dc:creator>Julie Germany</dc:creator>
  <cp:lastModifiedBy>Julie Germany</cp:lastModifiedBy>
  <cp:revision>22</cp:revision>
  <dcterms:created xsi:type="dcterms:W3CDTF">2012-06-15T17:19:30Z</dcterms:created>
  <dcterms:modified xsi:type="dcterms:W3CDTF">2012-06-19T16:28:39Z</dcterms:modified>
</cp:coreProperties>
</file>